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3" r:id="rId3"/>
    <p:sldId id="274" r:id="rId4"/>
    <p:sldId id="275" r:id="rId5"/>
    <p:sldId id="270" r:id="rId6"/>
    <p:sldId id="272" r:id="rId7"/>
    <p:sldId id="269" r:id="rId8"/>
    <p:sldId id="268" r:id="rId9"/>
    <p:sldId id="271" r:id="rId10"/>
    <p:sldId id="265" r:id="rId11"/>
    <p:sldId id="260" r:id="rId12"/>
    <p:sldId id="267" r:id="rId13"/>
    <p:sldId id="262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517209-B7FA-489D-8C71-E1DD2F77C23E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F46197-3211-4E13-AB61-ECDA5FEEB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7209-B7FA-489D-8C71-E1DD2F77C23E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6197-3211-4E13-AB61-ECDA5FEEB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7209-B7FA-489D-8C71-E1DD2F77C23E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6197-3211-4E13-AB61-ECDA5FEEB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7209-B7FA-489D-8C71-E1DD2F77C23E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6197-3211-4E13-AB61-ECDA5FEEBE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7209-B7FA-489D-8C71-E1DD2F77C23E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6197-3211-4E13-AB61-ECDA5FEEBE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7209-B7FA-489D-8C71-E1DD2F77C23E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6197-3211-4E13-AB61-ECDA5FEEBE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7209-B7FA-489D-8C71-E1DD2F77C23E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6197-3211-4E13-AB61-ECDA5FEEB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7209-B7FA-489D-8C71-E1DD2F77C23E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6197-3211-4E13-AB61-ECDA5FEEBE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7209-B7FA-489D-8C71-E1DD2F77C23E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6197-3211-4E13-AB61-ECDA5FEEB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4517209-B7FA-489D-8C71-E1DD2F77C23E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6197-3211-4E13-AB61-ECDA5FEEB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517209-B7FA-489D-8C71-E1DD2F77C23E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F46197-3211-4E13-AB61-ECDA5FEEBE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4517209-B7FA-489D-8C71-E1DD2F77C23E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4F46197-3211-4E13-AB61-ECDA5FEEB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05168" y="1935237"/>
            <a:ext cx="863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00200" y="533401"/>
            <a:ext cx="54864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poultry diseases 1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xpkkoju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fourth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23167" y="3625152"/>
            <a:ext cx="36302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Dr.Harith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Abdulla 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Pathology and Poultry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</a:p>
          <a:p>
            <a:pPr algn="ctr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College of veterinary medicine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basrah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4" y="533401"/>
            <a:ext cx="1221248" cy="120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664DB9F-59BB-47A5-8080-662EED16E9E1}"/>
              </a:ext>
            </a:extLst>
          </p:cNvPr>
          <p:cNvSpPr/>
          <p:nvPr/>
        </p:nvSpPr>
        <p:spPr>
          <a:xfrm>
            <a:off x="3450237" y="2184817"/>
            <a:ext cx="5452692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one</a:t>
            </a:r>
            <a:r>
              <a:rPr lang="ar-IQ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Nutritional Deficiency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Diseases-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F240524-FD1C-4D7A-81C5-EC549C440BAE}"/>
              </a:ext>
            </a:extLst>
          </p:cNvPr>
          <p:cNvGrpSpPr/>
          <p:nvPr/>
        </p:nvGrpSpPr>
        <p:grpSpPr>
          <a:xfrm>
            <a:off x="139147" y="5661289"/>
            <a:ext cx="8725454" cy="507831"/>
            <a:chOff x="185529" y="6405382"/>
            <a:chExt cx="11633938" cy="67710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677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GB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University of </a:t>
              </a:r>
              <a:r>
                <a:rPr lang="en-GB" sz="135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Basrah</a:t>
              </a:r>
              <a:r>
                <a:rPr lang="en-GB" sz="13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en-GB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College of veterinary </a:t>
              </a:r>
              <a:r>
                <a:rPr lang="en-GB" sz="13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medicine-</a:t>
              </a:r>
              <a:r>
                <a:rPr lang="en-GB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en-GB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13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Department of Pathology and Poultry Disease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39B0891D-ED79-4931-92F3-C208C57F6CAD}"/>
              </a:ext>
            </a:extLst>
          </p:cNvPr>
          <p:cNvSpPr/>
          <p:nvPr/>
        </p:nvSpPr>
        <p:spPr>
          <a:xfrm>
            <a:off x="7225748" y="1032390"/>
            <a:ext cx="1677181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350" dirty="0"/>
          </a:p>
          <a:p>
            <a:pPr algn="ctr"/>
            <a:r>
              <a:rPr lang="en-US" sz="2700" dirty="0"/>
              <a:t> </a:t>
            </a:r>
            <a:r>
              <a:rPr lang="ar-IQ" sz="2700" b="1" dirty="0"/>
              <a:t> شعار الكلية</a:t>
            </a:r>
            <a:endParaRPr lang="en-US" sz="27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19569C-F51C-4D5F-9554-C9384EBEA533}"/>
              </a:ext>
            </a:extLst>
          </p:cNvPr>
          <p:cNvSpPr/>
          <p:nvPr/>
        </p:nvSpPr>
        <p:spPr>
          <a:xfrm>
            <a:off x="371638" y="2240637"/>
            <a:ext cx="3395293" cy="295711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3600" dirty="0">
                <a:solidFill>
                  <a:schemeClr val="tx1"/>
                </a:solidFill>
              </a:rPr>
              <a:t>يمكن اضافة صورة تتلائم مع اسم المادة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449" y="309384"/>
            <a:ext cx="1371719" cy="13412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39" y="2240637"/>
            <a:ext cx="3398896" cy="295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5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09289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1-Watery nasal and ocular discharge.</a:t>
            </a:r>
          </a:p>
          <a:p>
            <a:pPr>
              <a:buNone/>
            </a:pPr>
            <a:r>
              <a:rPr lang="en-US" dirty="0" smtClean="0"/>
              <a:t>2-Eyelids stuck together with thick milky exudates.</a:t>
            </a:r>
          </a:p>
          <a:p>
            <a:pPr>
              <a:buNone/>
            </a:pPr>
            <a:r>
              <a:rPr lang="en-US" dirty="0" smtClean="0"/>
              <a:t>3-Decrease egg production.</a:t>
            </a:r>
          </a:p>
          <a:p>
            <a:pPr>
              <a:buNone/>
            </a:pPr>
            <a:r>
              <a:rPr lang="en-US" dirty="0" smtClean="0"/>
              <a:t>4-Increase embryonic mortality.</a:t>
            </a:r>
          </a:p>
          <a:p>
            <a:pPr>
              <a:buNone/>
            </a:pPr>
            <a:r>
              <a:rPr lang="en-US" dirty="0" smtClean="0"/>
              <a:t>5-Ataxia.</a:t>
            </a:r>
          </a:p>
          <a:p>
            <a:pPr>
              <a:buNone/>
            </a:pPr>
            <a:r>
              <a:rPr lang="en-US" dirty="0" smtClean="0"/>
              <a:t>6-Xerophthalmia.</a:t>
            </a:r>
          </a:p>
          <a:p>
            <a:pPr>
              <a:buNone/>
            </a:pPr>
            <a:r>
              <a:rPr lang="en-US" dirty="0" smtClean="0"/>
              <a:t>7-Caseous material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under </a:t>
            </a:r>
            <a:r>
              <a:rPr lang="en-US" dirty="0" smtClean="0"/>
              <a:t>the eyelids.</a:t>
            </a: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Special Signs of Vitamin A Deficiency:</a:t>
            </a:r>
            <a:endParaRPr lang="ar-IQ" sz="36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108" y="3796200"/>
            <a:ext cx="3782468" cy="283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28600" y="609600"/>
            <a:ext cx="8763000" cy="5943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400" dirty="0" smtClean="0"/>
              <a:t>Because epithelial linings of alimentary, urinary, genital, and respiratory systems are composed of mucous membranes, these are the tissues in which lesions of vitamin A deficiency are most readily observed as: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/>
              <a:t>1-Eyelids inflamed and adhered.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/>
              <a:t>2-Excessive </a:t>
            </a:r>
            <a:r>
              <a:rPr lang="en-US" sz="2400" dirty="0" err="1" smtClean="0"/>
              <a:t>urates</a:t>
            </a:r>
            <a:r>
              <a:rPr lang="en-US" sz="2400" dirty="0" smtClean="0"/>
              <a:t> in kidneys and </a:t>
            </a:r>
            <a:r>
              <a:rPr lang="en-US" sz="2400" dirty="0" err="1" smtClean="0"/>
              <a:t>ureters</a:t>
            </a:r>
            <a:r>
              <a:rPr lang="en-US" sz="2400" dirty="0" smtClean="0"/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/>
              <a:t>3-Pustules in mouth and pharynx.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/>
              <a:t>4-Enlarged gall bladder.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/>
              <a:t>5-Small ulcers at the </a:t>
            </a:r>
            <a:r>
              <a:rPr lang="en-US" sz="2400" dirty="0" smtClean="0"/>
              <a:t>site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of the lesions.</a:t>
            </a:r>
          </a:p>
          <a:p>
            <a:pPr algn="just">
              <a:lnSpc>
                <a:spcPct val="150000"/>
              </a:lnSpc>
              <a:buNone/>
            </a:pPr>
            <a:endParaRPr lang="en-US" sz="24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</a:rPr>
              <a:t>Post_mortem</a:t>
            </a:r>
            <a:r>
              <a:rPr lang="en-US" sz="3200" dirty="0" smtClean="0">
                <a:solidFill>
                  <a:srgbClr val="C00000"/>
                </a:solidFill>
              </a:rPr>
              <a:t> lesions: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088896"/>
            <a:ext cx="2667000" cy="2450449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>
            <a:noAutofit/>
          </a:bodyPr>
          <a:lstStyle/>
          <a:p>
            <a:pPr algn="justLow">
              <a:buNone/>
            </a:pPr>
            <a:r>
              <a:rPr lang="en-US" sz="2400" dirty="0" smtClean="0"/>
              <a:t>1-Atrophy of cytoplasm and loss of cilia in the</a:t>
            </a:r>
          </a:p>
          <a:p>
            <a:pPr algn="justLow">
              <a:buNone/>
            </a:pPr>
            <a:r>
              <a:rPr lang="en-US" sz="2400" dirty="0" smtClean="0"/>
              <a:t>columnar  ciliated epithelium of the respiratory tract .</a:t>
            </a:r>
          </a:p>
          <a:p>
            <a:pPr algn="justLow">
              <a:buNone/>
            </a:pPr>
            <a:r>
              <a:rPr lang="en-US" sz="2400" dirty="0" smtClean="0"/>
              <a:t>2-Respiratory epithelium transformed into 	</a:t>
            </a:r>
          </a:p>
          <a:p>
            <a:pPr algn="justLow">
              <a:buNone/>
            </a:pPr>
            <a:r>
              <a:rPr lang="en-US" sz="2400" dirty="0" smtClean="0"/>
              <a:t>stratified  </a:t>
            </a:r>
            <a:r>
              <a:rPr lang="en-US" sz="2400" dirty="0" err="1" smtClean="0"/>
              <a:t>squamous</a:t>
            </a:r>
            <a:r>
              <a:rPr lang="en-US" sz="2400" dirty="0" smtClean="0"/>
              <a:t> keratinized epithelium.</a:t>
            </a:r>
          </a:p>
          <a:p>
            <a:pPr algn="justLow">
              <a:buNone/>
            </a:pPr>
            <a:endParaRPr lang="en-US" sz="2400" b="1" u="sng" dirty="0" smtClean="0">
              <a:solidFill>
                <a:srgbClr val="C00000"/>
              </a:solidFill>
            </a:endParaRPr>
          </a:p>
          <a:p>
            <a:pPr algn="justLow">
              <a:buNone/>
            </a:pPr>
            <a:r>
              <a:rPr lang="en-US" sz="2400" b="1" u="sng" dirty="0" smtClean="0">
                <a:solidFill>
                  <a:srgbClr val="C00000"/>
                </a:solidFill>
              </a:rPr>
              <a:t>Diagnosis:  </a:t>
            </a:r>
          </a:p>
          <a:p>
            <a:pPr algn="justLow">
              <a:buNone/>
            </a:pPr>
            <a:r>
              <a:rPr lang="en-US" sz="2400" dirty="0" smtClean="0"/>
              <a:t>    1- Feed formulation.</a:t>
            </a:r>
          </a:p>
          <a:p>
            <a:pPr algn="justLow">
              <a:buNone/>
            </a:pPr>
            <a:r>
              <a:rPr lang="en-US" sz="2400" dirty="0" smtClean="0"/>
              <a:t>    2-Signs.               </a:t>
            </a:r>
          </a:p>
          <a:p>
            <a:pPr algn="justLow">
              <a:buNone/>
            </a:pPr>
            <a:r>
              <a:rPr lang="en-US" sz="2400" dirty="0" smtClean="0"/>
              <a:t>    3-Lesions.</a:t>
            </a:r>
          </a:p>
          <a:p>
            <a:pPr algn="justLow">
              <a:buNone/>
            </a:pPr>
            <a:r>
              <a:rPr lang="en-US" sz="2400" dirty="0" smtClean="0"/>
              <a:t>    4-Histopathology.</a:t>
            </a:r>
          </a:p>
          <a:p>
            <a:pPr algn="justLow">
              <a:buNone/>
            </a:pPr>
            <a:endParaRPr lang="en-US" sz="2400" dirty="0" smtClean="0"/>
          </a:p>
          <a:p>
            <a:pPr algn="justLow">
              <a:buNone/>
            </a:pPr>
            <a:r>
              <a:rPr lang="en-US" sz="2400" dirty="0" smtClean="0"/>
              <a:t> </a:t>
            </a:r>
          </a:p>
          <a:p>
            <a:pPr algn="justLow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Histopathology 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841376"/>
            <a:ext cx="3571875" cy="27594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04800" y="304800"/>
            <a:ext cx="8839200" cy="62484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8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smtClean="0">
                <a:solidFill>
                  <a:srgbClr val="C00000"/>
                </a:solidFill>
              </a:rPr>
              <a:t>Differential diagnosis:</a:t>
            </a:r>
          </a:p>
          <a:p>
            <a:pPr>
              <a:buNone/>
            </a:pPr>
            <a:r>
              <a:rPr lang="en-US" sz="2800" dirty="0" smtClean="0"/>
              <a:t>  1-Infectious </a:t>
            </a:r>
            <a:r>
              <a:rPr lang="en-US" sz="2800" dirty="0" err="1" smtClean="0"/>
              <a:t>coryza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  2-Chronic fowl cholera.</a:t>
            </a:r>
          </a:p>
          <a:p>
            <a:pPr>
              <a:buNone/>
            </a:pPr>
            <a:r>
              <a:rPr lang="en-US" sz="2800" dirty="0" smtClean="0"/>
              <a:t>  3-Infectious sinusitis.</a:t>
            </a:r>
          </a:p>
          <a:p>
            <a:pPr>
              <a:buNone/>
            </a:pPr>
            <a:r>
              <a:rPr lang="en-US" sz="2800" dirty="0" smtClean="0"/>
              <a:t>  4-Avian pox.</a:t>
            </a:r>
          </a:p>
          <a:p>
            <a:pPr>
              <a:buNone/>
            </a:pPr>
            <a:r>
              <a:rPr lang="en-US" sz="2800" dirty="0" smtClean="0"/>
              <a:t>  5-Trichomoniasis.</a:t>
            </a:r>
          </a:p>
          <a:p>
            <a:pPr>
              <a:buNone/>
            </a:pPr>
            <a:r>
              <a:rPr lang="en-US" sz="2800" dirty="0" smtClean="0"/>
              <a:t>  6-Thrush.</a:t>
            </a:r>
          </a:p>
          <a:p>
            <a:pPr>
              <a:buNone/>
            </a:pPr>
            <a:r>
              <a:rPr lang="en-US" sz="2800" u="sng" dirty="0" smtClean="0">
                <a:solidFill>
                  <a:srgbClr val="C00000"/>
                </a:solidFill>
              </a:rPr>
              <a:t>Prevention: </a:t>
            </a:r>
            <a:r>
              <a:rPr lang="en-US" sz="2800" dirty="0" smtClean="0"/>
              <a:t>Supplementation of diet with vitamin A.</a:t>
            </a:r>
          </a:p>
          <a:p>
            <a:pPr>
              <a:buNone/>
            </a:pPr>
            <a:r>
              <a:rPr lang="en-US" sz="4000" b="1" u="sng" dirty="0" smtClean="0">
                <a:solidFill>
                  <a:srgbClr val="C00000"/>
                </a:solidFill>
              </a:rPr>
              <a:t>Treatment:</a:t>
            </a:r>
          </a:p>
          <a:p>
            <a:pPr>
              <a:buNone/>
            </a:pPr>
            <a:r>
              <a:rPr lang="en-US" sz="2800" dirty="0" smtClean="0"/>
              <a:t>vitamin A in drinking water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3998" y="898940"/>
            <a:ext cx="6316003" cy="506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91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838201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Poultry diseases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838201"/>
            <a:ext cx="8458200" cy="5638799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Poultry are kept all over the world for various reasons. They are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one of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cheapest sources of meat and can be kept by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anyone. Poultry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 kept by large commercial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farmers for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meat or egg production, by smaller farmers and by house holds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backyards.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chickens are healthy they eat less food and produce more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meat 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eggs. They are less trouble to look after and less money 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spent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medical costs.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113" y="4495801"/>
            <a:ext cx="3390287" cy="1981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disease???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pathological condition of a body part, an organ, or a system resulting from various causes, such as infection, genetic defect, or environmental stress, and characterized by an identifiable group of signs or symptoms.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Causes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Nutrient Deficiencies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Infectious agents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conditions</a:t>
            </a:r>
          </a:p>
          <a:p>
            <a:pPr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730336"/>
            <a:ext cx="38608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signs of disease in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poultry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feather loss (unless birds are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a natural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moult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inactivity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discharges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abnormal droppings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dull and/or closed eyes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ruffled feathers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drooped wings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sitting on haunches or lying down.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580" y="2048858"/>
            <a:ext cx="4374961" cy="27517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5791200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n-US" sz="3200" dirty="0" smtClean="0"/>
              <a:t>Vitamins ?</a:t>
            </a:r>
            <a:endParaRPr lang="en-US" sz="3200" dirty="0" smtClean="0"/>
          </a:p>
          <a:p>
            <a:pPr algn="just">
              <a:lnSpc>
                <a:spcPct val="17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amounts of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70000"/>
              </a:lnSpc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various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vitamins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needed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poultry diets are very low. The vitamins function as cofactors for enzymes, hormones (e.g., vitamins A, D), or antioxidants (vitamin E).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Nutritional Deficiency Diseases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094" y="865909"/>
            <a:ext cx="3857106" cy="24106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458200" cy="5071872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fat-soluble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vitamins</a:t>
            </a:r>
          </a:p>
          <a:p>
            <a:pPr marL="109728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D, ,k and E are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stored</a:t>
            </a:r>
          </a:p>
          <a:p>
            <a:pPr marL="109728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relatively well and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birds</a:t>
            </a:r>
          </a:p>
          <a:p>
            <a:pPr marL="109728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with stand long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periods</a:t>
            </a:r>
          </a:p>
          <a:p>
            <a:pPr marL="109728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depletion before deficiency symptoms manifest.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Water-soluble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vitamins are not stored to a large extent, excesses are excreted mostly in urine, and they are relatively nontoxic.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Types of </a:t>
            </a:r>
            <a:r>
              <a:rPr lang="en-US" sz="4400" dirty="0" smtClean="0"/>
              <a:t>Vitamins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76200"/>
            <a:ext cx="35052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305800" cy="5638800"/>
          </a:xfrm>
        </p:spPr>
        <p:txBody>
          <a:bodyPr>
            <a:normAutofit fontScale="92500"/>
          </a:bodyPr>
          <a:lstStyle/>
          <a:p>
            <a:pPr algn="justLow"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is required for the health of the membranes of the digestive, urinary, reproductive and respiratory systems. A vitamin A deficiency can result when the level in the diet is inadequate or the vitamin added to the diet is oxidized by rancid fat in the diet. Additionally, neomycin, a common antibiotic, decreases the absorption of vitamin A. Vitamin A is a fat-soluble vitamin and an inadequate level of fat in the diet could also limit its absorption, even if in the diet at adequate levels.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Vitamin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685800"/>
            <a:ext cx="8458200" cy="5943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Vitamin A deficiency in the embryo results in a grossly abnormal cardiovascular system, characterized by an absence of vascular networks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chickens and turkeys (insufficient vitamin A during 1-7 weeks of age). As in the case of other nutritional deficiencies, classic signs of deficiency are very rare in commercial poultry     fed complete diets.</a:t>
            </a:r>
          </a:p>
          <a:p>
            <a:pPr algn="just">
              <a:lnSpc>
                <a:spcPct val="150000"/>
              </a:lnSpc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Vitamin A Deficiency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0"/>
            <a:ext cx="8382000" cy="5791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Vitamin A is </a:t>
            </a:r>
            <a:r>
              <a:rPr lang="en-US" sz="2800" dirty="0" smtClean="0"/>
              <a:t>essential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in poultry rations for: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  a- Growth. 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  b-Optimum vision.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  c-Maintaining the integrity </a:t>
            </a:r>
            <a:endParaRPr lang="en-US" sz="2800" dirty="0" smtClean="0"/>
          </a:p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of </a:t>
            </a:r>
            <a:r>
              <a:rPr lang="en-US" sz="2800" dirty="0" smtClean="0"/>
              <a:t>the mucous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      membrane.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General Signs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1-Poor growth. 2-Poor  feathering.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 3-Drowsiness.  4.Off food. 5-Pale comb and wattles.6-Rough feathers.</a:t>
            </a:r>
          </a:p>
          <a:p>
            <a:pPr>
              <a:lnSpc>
                <a:spcPct val="150000"/>
              </a:lnSpc>
              <a:buNone/>
            </a:pPr>
            <a:endParaRPr lang="en-US" sz="2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C00000"/>
                </a:solidFill>
              </a:rPr>
              <a:t>Functions of vitamin A </a:t>
            </a:r>
            <a:r>
              <a:rPr lang="en-US" sz="4400" dirty="0" smtClean="0">
                <a:solidFill>
                  <a:srgbClr val="C00000"/>
                </a:solidFill>
              </a:rPr>
              <a:t>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783" y="796636"/>
            <a:ext cx="3802726" cy="27847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408</TotalTime>
  <Words>616</Words>
  <Application>Microsoft Office PowerPoint</Application>
  <PresentationFormat>On-screen Show (4:3)</PresentationFormat>
  <Paragraphs>104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Lucida Sans Unicode</vt:lpstr>
      <vt:lpstr>Times New Roman</vt:lpstr>
      <vt:lpstr>Verdana</vt:lpstr>
      <vt:lpstr>Wingdings 2</vt:lpstr>
      <vt:lpstr>Wingdings 3</vt:lpstr>
      <vt:lpstr>ملتقى</vt:lpstr>
      <vt:lpstr>PowerPoint Presentation</vt:lpstr>
      <vt:lpstr>Poultry diseases</vt:lpstr>
      <vt:lpstr> disease???</vt:lpstr>
      <vt:lpstr>Common signs of disease in poultry</vt:lpstr>
      <vt:lpstr>Nutritional Deficiency Diseases</vt:lpstr>
      <vt:lpstr>Types of Vitamins</vt:lpstr>
      <vt:lpstr>Vitamin A</vt:lpstr>
      <vt:lpstr>Vitamin A Deficiency</vt:lpstr>
      <vt:lpstr>Functions of vitamin A :</vt:lpstr>
      <vt:lpstr>Special Signs of Vitamin A Deficiency:</vt:lpstr>
      <vt:lpstr>Post_mortem lesions:</vt:lpstr>
      <vt:lpstr>Histopathology 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Nutritional Deficiency Diseases</dc:title>
  <dc:creator>fujitsu</dc:creator>
  <cp:lastModifiedBy>Maher</cp:lastModifiedBy>
  <cp:revision>45</cp:revision>
  <dcterms:created xsi:type="dcterms:W3CDTF">2013-06-28T11:18:01Z</dcterms:created>
  <dcterms:modified xsi:type="dcterms:W3CDTF">2020-12-06T20:18:49Z</dcterms:modified>
</cp:coreProperties>
</file>